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aven Pro" charset="0"/>
      <p:regular r:id="rId12"/>
      <p:bold r:id="rId13"/>
    </p:embeddedFont>
    <p:embeddedFont>
      <p:font typeface="Nunito" charset="0"/>
      <p:regular r:id="rId14"/>
      <p:bold r:id="rId15"/>
      <p:italic r:id="rId16"/>
      <p:boldItalic r:id="rId17"/>
    </p:embeddedFont>
    <p:embeddedFont>
      <p:font typeface="Roboto" charset="0"/>
      <p:regular r:id="rId18"/>
      <p:bold r:id="rId19"/>
      <p:italic r:id="rId20"/>
      <p:boldItalic r:id="rId21"/>
    </p:embeddedFont>
    <p:embeddedFont>
      <p:font typeface="Amatic SC" charset="-79"/>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4fa416208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4fa41620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4fa416208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4fa416208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4fa416208_0_1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4fa416208_0_1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519e51e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519e51e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4fa416208_0_1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4fa416208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4fa416208_0_1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4fa416208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4fa416208_0_1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4fa416208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4fa416208_0_1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4fa416208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rtl="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576375" y="1330825"/>
            <a:ext cx="44397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La MDL 2019-2020</a:t>
            </a:r>
            <a:endParaRPr/>
          </a:p>
        </p:txBody>
      </p:sp>
      <p:sp>
        <p:nvSpPr>
          <p:cNvPr id="278" name="Google Shape;278;p13"/>
          <p:cNvSpPr txBox="1">
            <a:spLocks noGrp="1"/>
          </p:cNvSpPr>
          <p:nvPr>
            <p:ph type="subTitle" idx="1"/>
          </p:nvPr>
        </p:nvSpPr>
        <p:spPr>
          <a:xfrm>
            <a:off x="1227275" y="267655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Et son bilan de fin d’année.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SOMMAIRE rapide.</a:t>
            </a:r>
            <a:endParaRPr/>
          </a:p>
        </p:txBody>
      </p:sp>
      <p:sp>
        <p:nvSpPr>
          <p:cNvPr id="284" name="Google Shape;284;p14"/>
          <p:cNvSpPr txBox="1">
            <a:spLocks noGrp="1"/>
          </p:cNvSpPr>
          <p:nvPr>
            <p:ph type="body" idx="1"/>
          </p:nvPr>
        </p:nvSpPr>
        <p:spPr>
          <a:xfrm>
            <a:off x="1303800" y="1971284"/>
            <a:ext cx="7030500" cy="2541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fr" sz="2000"/>
              <a:t>Qui était à la MDL de 2019-2020 ?</a:t>
            </a:r>
            <a:endParaRPr sz="2000"/>
          </a:p>
          <a:p>
            <a:pPr marL="457200" lvl="0" indent="-355600" algn="l" rtl="0">
              <a:spcBef>
                <a:spcPts val="0"/>
              </a:spcBef>
              <a:spcAft>
                <a:spcPts val="0"/>
              </a:spcAft>
              <a:buSzPts val="2000"/>
              <a:buAutoNum type="arabicPeriod"/>
            </a:pPr>
            <a:r>
              <a:rPr lang="fr" sz="2000"/>
              <a:t>Notre budget</a:t>
            </a:r>
            <a:endParaRPr sz="2000"/>
          </a:p>
          <a:p>
            <a:pPr marL="457200" lvl="0" indent="-355600" algn="l" rtl="0">
              <a:spcBef>
                <a:spcPts val="0"/>
              </a:spcBef>
              <a:spcAft>
                <a:spcPts val="0"/>
              </a:spcAft>
              <a:buSzPts val="2000"/>
              <a:buAutoNum type="arabicPeriod"/>
            </a:pPr>
            <a:r>
              <a:rPr lang="fr" sz="2000"/>
              <a:t>Le bilan financier</a:t>
            </a:r>
            <a:endParaRPr sz="2000"/>
          </a:p>
          <a:p>
            <a:pPr marL="457200" lvl="0" indent="-355600" algn="l" rtl="0">
              <a:spcBef>
                <a:spcPts val="0"/>
              </a:spcBef>
              <a:spcAft>
                <a:spcPts val="0"/>
              </a:spcAft>
              <a:buSzPts val="2000"/>
              <a:buAutoNum type="arabicPeriod"/>
            </a:pPr>
            <a:r>
              <a:rPr lang="fr" sz="2000"/>
              <a:t>Nos ajustements au cours de l’année</a:t>
            </a:r>
            <a:endParaRPr sz="2000"/>
          </a:p>
          <a:p>
            <a:pPr marL="457200" lvl="0" indent="-355600" algn="l" rtl="0">
              <a:spcBef>
                <a:spcPts val="0"/>
              </a:spcBef>
              <a:spcAft>
                <a:spcPts val="0"/>
              </a:spcAft>
              <a:buSzPts val="2000"/>
              <a:buAutoNum type="arabicPeriod"/>
            </a:pPr>
            <a:r>
              <a:rPr lang="fr" sz="2000"/>
              <a:t>Nos projets (aboutis ou non)</a:t>
            </a:r>
            <a:endParaRPr sz="2000"/>
          </a:p>
          <a:p>
            <a:pPr marL="457200" lvl="0" indent="-355600" algn="l" rtl="0">
              <a:spcBef>
                <a:spcPts val="0"/>
              </a:spcBef>
              <a:spcAft>
                <a:spcPts val="0"/>
              </a:spcAft>
              <a:buSzPts val="2000"/>
              <a:buAutoNum type="arabicPeriod"/>
            </a:pPr>
            <a:r>
              <a:rPr lang="fr" sz="2000"/>
              <a:t>Nos petits problèmes</a:t>
            </a:r>
            <a:endParaRPr sz="2000"/>
          </a:p>
          <a:p>
            <a:pPr marL="457200" lvl="0" indent="-355600" algn="l" rtl="0">
              <a:spcBef>
                <a:spcPts val="0"/>
              </a:spcBef>
              <a:spcAft>
                <a:spcPts val="0"/>
              </a:spcAft>
              <a:buSzPts val="2000"/>
              <a:buAutoNum type="arabicPeriod"/>
            </a:pPr>
            <a:r>
              <a:rPr lang="fr" sz="2000"/>
              <a:t>Quelques avis.</a:t>
            </a:r>
            <a:endParaRPr sz="2000"/>
          </a:p>
        </p:txBody>
      </p:sp>
      <p:pic>
        <p:nvPicPr>
          <p:cNvPr id="285" name="Google Shape;285;p14"/>
          <p:cNvPicPr preferRelativeResize="0"/>
          <p:nvPr/>
        </p:nvPicPr>
        <p:blipFill>
          <a:blip r:embed="rId3">
            <a:alphaModFix/>
          </a:blip>
          <a:stretch>
            <a:fillRect/>
          </a:stretch>
        </p:blipFill>
        <p:spPr>
          <a:xfrm>
            <a:off x="5233900" y="367875"/>
            <a:ext cx="3506650" cy="3487950"/>
          </a:xfrm>
          <a:prstGeom prst="rect">
            <a:avLst/>
          </a:prstGeom>
          <a:noFill/>
          <a:ln>
            <a:noFill/>
          </a:ln>
          <a:effectLst>
            <a:outerShdw blurRad="57150" dist="19050" dir="5400000" algn="bl" rotWithShape="0">
              <a:schemeClr val="accent3">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1000"/>
                                        <p:tgtEl>
                                          <p:spTgt spid="28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Qui était à la MDL 2019-2020 ?</a:t>
            </a:r>
            <a:endParaRPr/>
          </a:p>
        </p:txBody>
      </p:sp>
      <p:sp>
        <p:nvSpPr>
          <p:cNvPr id="291" name="Google Shape;291;p15"/>
          <p:cNvSpPr/>
          <p:nvPr/>
        </p:nvSpPr>
        <p:spPr>
          <a:xfrm>
            <a:off x="3907356" y="1295250"/>
            <a:ext cx="15381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La MDL</a:t>
            </a:r>
            <a:endParaRPr sz="1000" i="1">
              <a:solidFill>
                <a:srgbClr val="FFFFFF"/>
              </a:solidFill>
              <a:latin typeface="Roboto"/>
              <a:ea typeface="Roboto"/>
              <a:cs typeface="Roboto"/>
              <a:sym typeface="Roboto"/>
            </a:endParaRPr>
          </a:p>
        </p:txBody>
      </p:sp>
      <p:sp>
        <p:nvSpPr>
          <p:cNvPr id="292" name="Google Shape;292;p15"/>
          <p:cNvSpPr/>
          <p:nvPr/>
        </p:nvSpPr>
        <p:spPr>
          <a:xfrm>
            <a:off x="6149640" y="24746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Secrétaire</a:t>
            </a:r>
            <a:endParaRPr sz="1100">
              <a:solidFill>
                <a:srgbClr val="FFFFFF"/>
              </a:solidFill>
              <a:latin typeface="Roboto"/>
              <a:ea typeface="Roboto"/>
              <a:cs typeface="Roboto"/>
              <a:sym typeface="Roboto"/>
            </a:endParaRPr>
          </a:p>
          <a:p>
            <a:pPr marL="0" lvl="0" indent="0" algn="ctr" rtl="0">
              <a:spcBef>
                <a:spcPts val="0"/>
              </a:spcBef>
              <a:spcAft>
                <a:spcPts val="0"/>
              </a:spcAft>
              <a:buNone/>
            </a:pPr>
            <a:r>
              <a:rPr lang="fr" sz="1000" i="1">
                <a:solidFill>
                  <a:srgbClr val="FFFFFF"/>
                </a:solidFill>
                <a:latin typeface="Roboto"/>
                <a:ea typeface="Roboto"/>
                <a:cs typeface="Roboto"/>
                <a:sym typeface="Roboto"/>
              </a:rPr>
              <a:t>Léa CHAUVEAU</a:t>
            </a:r>
            <a:endParaRPr sz="1000" i="1">
              <a:solidFill>
                <a:srgbClr val="FFFFFF"/>
              </a:solidFill>
              <a:latin typeface="Roboto"/>
              <a:ea typeface="Roboto"/>
              <a:cs typeface="Roboto"/>
              <a:sym typeface="Roboto"/>
            </a:endParaRPr>
          </a:p>
        </p:txBody>
      </p:sp>
      <p:sp>
        <p:nvSpPr>
          <p:cNvPr id="293" name="Google Shape;293;p15"/>
          <p:cNvSpPr/>
          <p:nvPr/>
        </p:nvSpPr>
        <p:spPr>
          <a:xfrm>
            <a:off x="1493372" y="2474639"/>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Trésorier</a:t>
            </a:r>
            <a:endParaRPr sz="1100">
              <a:solidFill>
                <a:srgbClr val="FFFFFF"/>
              </a:solidFill>
              <a:latin typeface="Roboto"/>
              <a:ea typeface="Roboto"/>
              <a:cs typeface="Roboto"/>
              <a:sym typeface="Roboto"/>
            </a:endParaRPr>
          </a:p>
          <a:p>
            <a:pPr marL="0" lvl="0" indent="0" algn="ctr" rtl="0">
              <a:spcBef>
                <a:spcPts val="0"/>
              </a:spcBef>
              <a:spcAft>
                <a:spcPts val="0"/>
              </a:spcAft>
              <a:buNone/>
            </a:pPr>
            <a:r>
              <a:rPr lang="fr" sz="1000" i="1">
                <a:solidFill>
                  <a:srgbClr val="FFFFFF"/>
                </a:solidFill>
                <a:latin typeface="Roboto"/>
                <a:ea typeface="Roboto"/>
                <a:cs typeface="Roboto"/>
                <a:sym typeface="Roboto"/>
              </a:rPr>
              <a:t>Nicolas BESSIERE </a:t>
            </a:r>
            <a:endParaRPr sz="1000" i="1">
              <a:solidFill>
                <a:srgbClr val="FFFFFF"/>
              </a:solidFill>
              <a:latin typeface="Roboto"/>
              <a:ea typeface="Roboto"/>
              <a:cs typeface="Roboto"/>
              <a:sym typeface="Roboto"/>
            </a:endParaRPr>
          </a:p>
        </p:txBody>
      </p:sp>
      <p:sp>
        <p:nvSpPr>
          <p:cNvPr id="294" name="Google Shape;294;p15"/>
          <p:cNvSpPr/>
          <p:nvPr/>
        </p:nvSpPr>
        <p:spPr>
          <a:xfrm>
            <a:off x="1493375" y="3455428"/>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Vice-trésorier</a:t>
            </a:r>
            <a:endParaRPr sz="1100">
              <a:solidFill>
                <a:srgbClr val="FFFFFF"/>
              </a:solidFill>
              <a:latin typeface="Roboto"/>
              <a:ea typeface="Roboto"/>
              <a:cs typeface="Roboto"/>
              <a:sym typeface="Roboto"/>
            </a:endParaRPr>
          </a:p>
          <a:p>
            <a:pPr marL="0" lvl="0" indent="0" algn="ctr" rtl="0">
              <a:spcBef>
                <a:spcPts val="0"/>
              </a:spcBef>
              <a:spcAft>
                <a:spcPts val="0"/>
              </a:spcAft>
              <a:buNone/>
            </a:pPr>
            <a:r>
              <a:rPr lang="fr" sz="1000" i="1">
                <a:solidFill>
                  <a:srgbClr val="FFFFFF"/>
                </a:solidFill>
                <a:latin typeface="Roboto"/>
                <a:ea typeface="Roboto"/>
                <a:cs typeface="Roboto"/>
                <a:sym typeface="Roboto"/>
              </a:rPr>
              <a:t>Andréa DA COSTA</a:t>
            </a:r>
            <a:endParaRPr sz="1000" i="1">
              <a:solidFill>
                <a:srgbClr val="FFFFFF"/>
              </a:solidFill>
              <a:latin typeface="Roboto"/>
              <a:ea typeface="Roboto"/>
              <a:cs typeface="Roboto"/>
              <a:sym typeface="Roboto"/>
            </a:endParaRPr>
          </a:p>
        </p:txBody>
      </p:sp>
      <p:sp>
        <p:nvSpPr>
          <p:cNvPr id="295" name="Google Shape;295;p15"/>
          <p:cNvSpPr/>
          <p:nvPr/>
        </p:nvSpPr>
        <p:spPr>
          <a:xfrm>
            <a:off x="3907350" y="3455428"/>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Vice-présidente</a:t>
            </a:r>
            <a:endParaRPr sz="1100">
              <a:solidFill>
                <a:srgbClr val="FFFFFF"/>
              </a:solidFill>
              <a:latin typeface="Roboto"/>
              <a:ea typeface="Roboto"/>
              <a:cs typeface="Roboto"/>
              <a:sym typeface="Roboto"/>
            </a:endParaRPr>
          </a:p>
          <a:p>
            <a:pPr marL="0" lvl="0" indent="0" algn="ctr" rtl="0">
              <a:spcBef>
                <a:spcPts val="0"/>
              </a:spcBef>
              <a:spcAft>
                <a:spcPts val="0"/>
              </a:spcAft>
              <a:buNone/>
            </a:pPr>
            <a:r>
              <a:rPr lang="fr" sz="1000" i="1">
                <a:solidFill>
                  <a:srgbClr val="FFFFFF"/>
                </a:solidFill>
                <a:latin typeface="Roboto"/>
                <a:ea typeface="Roboto"/>
                <a:cs typeface="Roboto"/>
                <a:sym typeface="Roboto"/>
              </a:rPr>
              <a:t>Cindy RIGONNAUD</a:t>
            </a:r>
            <a:endParaRPr sz="1000" i="1">
              <a:solidFill>
                <a:srgbClr val="FFFFFF"/>
              </a:solidFill>
              <a:latin typeface="Roboto"/>
              <a:ea typeface="Roboto"/>
              <a:cs typeface="Roboto"/>
              <a:sym typeface="Roboto"/>
            </a:endParaRPr>
          </a:p>
        </p:txBody>
      </p:sp>
      <p:sp>
        <p:nvSpPr>
          <p:cNvPr id="296" name="Google Shape;296;p15"/>
          <p:cNvSpPr/>
          <p:nvPr/>
        </p:nvSpPr>
        <p:spPr>
          <a:xfrm>
            <a:off x="6149643" y="3455428"/>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Vice-secrétaire</a:t>
            </a:r>
            <a:endParaRPr sz="1100">
              <a:solidFill>
                <a:srgbClr val="FFFFFF"/>
              </a:solidFill>
              <a:latin typeface="Roboto"/>
              <a:ea typeface="Roboto"/>
              <a:cs typeface="Roboto"/>
              <a:sym typeface="Roboto"/>
            </a:endParaRPr>
          </a:p>
          <a:p>
            <a:pPr marL="0" lvl="0" indent="0" algn="ctr" rtl="0">
              <a:spcBef>
                <a:spcPts val="0"/>
              </a:spcBef>
              <a:spcAft>
                <a:spcPts val="0"/>
              </a:spcAft>
              <a:buNone/>
            </a:pPr>
            <a:r>
              <a:rPr lang="fr" sz="1000" i="1">
                <a:solidFill>
                  <a:srgbClr val="FFFFFF"/>
                </a:solidFill>
                <a:latin typeface="Roboto"/>
                <a:ea typeface="Roboto"/>
                <a:cs typeface="Roboto"/>
                <a:sym typeface="Roboto"/>
              </a:rPr>
              <a:t>Louve SAVARIS</a:t>
            </a:r>
            <a:endParaRPr sz="1000" i="1">
              <a:solidFill>
                <a:srgbClr val="FFFFFF"/>
              </a:solidFill>
              <a:latin typeface="Roboto"/>
              <a:ea typeface="Roboto"/>
              <a:cs typeface="Roboto"/>
              <a:sym typeface="Roboto"/>
            </a:endParaRPr>
          </a:p>
        </p:txBody>
      </p:sp>
      <p:sp>
        <p:nvSpPr>
          <p:cNvPr id="297" name="Google Shape;297;p15"/>
          <p:cNvSpPr/>
          <p:nvPr/>
        </p:nvSpPr>
        <p:spPr>
          <a:xfrm>
            <a:off x="3907340" y="43539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Les 12 membres actifs</a:t>
            </a:r>
            <a:endParaRPr sz="1000" i="1">
              <a:solidFill>
                <a:srgbClr val="FFFFFF"/>
              </a:solidFill>
              <a:latin typeface="Roboto"/>
              <a:ea typeface="Roboto"/>
              <a:cs typeface="Roboto"/>
              <a:sym typeface="Roboto"/>
            </a:endParaRPr>
          </a:p>
        </p:txBody>
      </p:sp>
      <p:sp>
        <p:nvSpPr>
          <p:cNvPr id="298" name="Google Shape;298;p15"/>
          <p:cNvSpPr/>
          <p:nvPr/>
        </p:nvSpPr>
        <p:spPr>
          <a:xfrm>
            <a:off x="3907340" y="24746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Présidente</a:t>
            </a:r>
            <a:endParaRPr sz="1100">
              <a:solidFill>
                <a:srgbClr val="FFFFFF"/>
              </a:solidFill>
              <a:latin typeface="Roboto"/>
              <a:ea typeface="Roboto"/>
              <a:cs typeface="Roboto"/>
              <a:sym typeface="Roboto"/>
            </a:endParaRPr>
          </a:p>
          <a:p>
            <a:pPr marL="0" lvl="0" indent="0" algn="ctr" rtl="0">
              <a:spcBef>
                <a:spcPts val="0"/>
              </a:spcBef>
              <a:spcAft>
                <a:spcPts val="0"/>
              </a:spcAft>
              <a:buNone/>
            </a:pPr>
            <a:r>
              <a:rPr lang="fr" sz="1000" i="1">
                <a:solidFill>
                  <a:srgbClr val="FFFFFF"/>
                </a:solidFill>
                <a:latin typeface="Roboto"/>
                <a:ea typeface="Roboto"/>
                <a:cs typeface="Roboto"/>
                <a:sym typeface="Roboto"/>
              </a:rPr>
              <a:t>Cassandra CHOISI</a:t>
            </a:r>
            <a:endParaRPr sz="1000" i="1">
              <a:solidFill>
                <a:srgbClr val="FFFFFF"/>
              </a:solidFill>
              <a:latin typeface="Roboto"/>
              <a:ea typeface="Roboto"/>
              <a:cs typeface="Roboto"/>
              <a:sym typeface="Roboto"/>
            </a:endParaRPr>
          </a:p>
        </p:txBody>
      </p:sp>
      <p:cxnSp>
        <p:nvCxnSpPr>
          <p:cNvPr id="299" name="Google Shape;299;p15"/>
          <p:cNvCxnSpPr>
            <a:stCxn id="298" idx="0"/>
            <a:endCxn id="298" idx="0"/>
          </p:cNvCxnSpPr>
          <p:nvPr/>
        </p:nvCxnSpPr>
        <p:spPr>
          <a:xfrm>
            <a:off x="4676390" y="2474651"/>
            <a:ext cx="0" cy="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15"/>
          <p:cNvCxnSpPr>
            <a:stCxn id="291" idx="2"/>
            <a:endCxn id="298" idx="0"/>
          </p:cNvCxnSpPr>
          <p:nvPr/>
        </p:nvCxnSpPr>
        <p:spPr>
          <a:xfrm>
            <a:off x="4676406" y="1737750"/>
            <a:ext cx="0" cy="73680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15"/>
          <p:cNvCxnSpPr>
            <a:stCxn id="298" idx="3"/>
            <a:endCxn id="292" idx="1"/>
          </p:cNvCxnSpPr>
          <p:nvPr/>
        </p:nvCxnSpPr>
        <p:spPr>
          <a:xfrm>
            <a:off x="5445440" y="2695901"/>
            <a:ext cx="704100" cy="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15"/>
          <p:cNvCxnSpPr>
            <a:stCxn id="292" idx="2"/>
            <a:endCxn id="296" idx="0"/>
          </p:cNvCxnSpPr>
          <p:nvPr/>
        </p:nvCxnSpPr>
        <p:spPr>
          <a:xfrm>
            <a:off x="6918690" y="2917151"/>
            <a:ext cx="0" cy="53820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15"/>
          <p:cNvCxnSpPr>
            <a:stCxn id="298" idx="1"/>
            <a:endCxn id="293" idx="3"/>
          </p:cNvCxnSpPr>
          <p:nvPr/>
        </p:nvCxnSpPr>
        <p:spPr>
          <a:xfrm rot="10800000">
            <a:off x="3031340" y="2695901"/>
            <a:ext cx="876000" cy="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15"/>
          <p:cNvCxnSpPr>
            <a:stCxn id="293" idx="2"/>
            <a:endCxn id="294" idx="0"/>
          </p:cNvCxnSpPr>
          <p:nvPr/>
        </p:nvCxnSpPr>
        <p:spPr>
          <a:xfrm>
            <a:off x="2262422" y="2917139"/>
            <a:ext cx="0" cy="53820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15"/>
          <p:cNvCxnSpPr>
            <a:stCxn id="298" idx="2"/>
            <a:endCxn id="295" idx="0"/>
          </p:cNvCxnSpPr>
          <p:nvPr/>
        </p:nvCxnSpPr>
        <p:spPr>
          <a:xfrm>
            <a:off x="4676390" y="2917151"/>
            <a:ext cx="0" cy="53820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15"/>
          <p:cNvCxnSpPr>
            <a:stCxn id="294" idx="2"/>
            <a:endCxn id="297" idx="1"/>
          </p:cNvCxnSpPr>
          <p:nvPr/>
        </p:nvCxnSpPr>
        <p:spPr>
          <a:xfrm>
            <a:off x="2262425" y="3897928"/>
            <a:ext cx="1644900" cy="67740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15"/>
          <p:cNvCxnSpPr>
            <a:stCxn id="296" idx="2"/>
            <a:endCxn id="297" idx="3"/>
          </p:cNvCxnSpPr>
          <p:nvPr/>
        </p:nvCxnSpPr>
        <p:spPr>
          <a:xfrm flipH="1">
            <a:off x="5445393" y="3897928"/>
            <a:ext cx="1473300" cy="67740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15"/>
          <p:cNvCxnSpPr>
            <a:stCxn id="295" idx="2"/>
            <a:endCxn id="297" idx="0"/>
          </p:cNvCxnSpPr>
          <p:nvPr/>
        </p:nvCxnSpPr>
        <p:spPr>
          <a:xfrm>
            <a:off x="4676400" y="3897928"/>
            <a:ext cx="0" cy="45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Notre budget</a:t>
            </a:r>
            <a:endParaRPr/>
          </a:p>
        </p:txBody>
      </p:sp>
      <p:sp>
        <p:nvSpPr>
          <p:cNvPr id="314" name="Google Shape;314;p16"/>
          <p:cNvSpPr txBox="1">
            <a:spLocks noGrp="1"/>
          </p:cNvSpPr>
          <p:nvPr>
            <p:ph type="body" idx="1"/>
          </p:nvPr>
        </p:nvSpPr>
        <p:spPr>
          <a:xfrm>
            <a:off x="3677400" y="1643375"/>
            <a:ext cx="2283300" cy="41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 b="1"/>
              <a:t>Au total ? ~</a:t>
            </a:r>
            <a:r>
              <a:rPr lang="fr"/>
              <a:t>30 000 euros</a:t>
            </a:r>
            <a:endParaRPr/>
          </a:p>
        </p:txBody>
      </p:sp>
      <p:sp>
        <p:nvSpPr>
          <p:cNvPr id="315" name="Google Shape;315;p16"/>
          <p:cNvSpPr/>
          <p:nvPr/>
        </p:nvSpPr>
        <p:spPr>
          <a:xfrm>
            <a:off x="1303800" y="2624800"/>
            <a:ext cx="1613100" cy="1103700"/>
          </a:xfrm>
          <a:prstGeom prst="cube">
            <a:avLst>
              <a:gd name="adj"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t>Epargne à la banque</a:t>
            </a:r>
            <a:endParaRPr/>
          </a:p>
        </p:txBody>
      </p:sp>
      <p:sp>
        <p:nvSpPr>
          <p:cNvPr id="316" name="Google Shape;316;p16"/>
          <p:cNvSpPr/>
          <p:nvPr/>
        </p:nvSpPr>
        <p:spPr>
          <a:xfrm>
            <a:off x="3584413" y="2624800"/>
            <a:ext cx="1884600" cy="11037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t>Pour l’achat de notre snack</a:t>
            </a:r>
            <a:endParaRPr/>
          </a:p>
        </p:txBody>
      </p:sp>
      <p:sp>
        <p:nvSpPr>
          <p:cNvPr id="317" name="Google Shape;317;p16"/>
          <p:cNvSpPr/>
          <p:nvPr/>
        </p:nvSpPr>
        <p:spPr>
          <a:xfrm>
            <a:off x="6119850" y="2624800"/>
            <a:ext cx="1768800" cy="1103700"/>
          </a:xfrm>
          <a:prstGeom prst="cube">
            <a:avLst>
              <a:gd name="adj" fmla="val 2500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t>Investissements dans nos projets</a:t>
            </a:r>
            <a:endParaRPr/>
          </a:p>
        </p:txBody>
      </p:sp>
      <p:pic>
        <p:nvPicPr>
          <p:cNvPr id="318" name="Google Shape;318;p16"/>
          <p:cNvPicPr preferRelativeResize="0"/>
          <p:nvPr/>
        </p:nvPicPr>
        <p:blipFill>
          <a:blip r:embed="rId3">
            <a:alphaModFix/>
          </a:blip>
          <a:stretch>
            <a:fillRect/>
          </a:stretch>
        </p:blipFill>
        <p:spPr>
          <a:xfrm>
            <a:off x="5889725" y="598575"/>
            <a:ext cx="2695500" cy="2021625"/>
          </a:xfrm>
          <a:prstGeom prst="rect">
            <a:avLst/>
          </a:prstGeom>
          <a:noFill/>
          <a:ln>
            <a:noFill/>
          </a:ln>
        </p:spPr>
      </p:pic>
      <p:pic>
        <p:nvPicPr>
          <p:cNvPr id="319" name="Google Shape;319;p16"/>
          <p:cNvPicPr preferRelativeResize="0"/>
          <p:nvPr/>
        </p:nvPicPr>
        <p:blipFill rotWithShape="1">
          <a:blip r:embed="rId4">
            <a:alphaModFix/>
          </a:blip>
          <a:srcRect l="21867" t="17160" r="22981" b="15779"/>
          <a:stretch/>
        </p:blipFill>
        <p:spPr>
          <a:xfrm>
            <a:off x="2966250" y="3981350"/>
            <a:ext cx="1092425" cy="999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3700"/>
                                        <p:tgtEl>
                                          <p:spTgt spid="318"/>
                                        </p:tgtEl>
                                      </p:cBhvr>
                                    </p:animEffect>
                                  </p:childTnLst>
                                </p:cTn>
                              </p:par>
                            </p:childTnLst>
                          </p:cTn>
                        </p:par>
                        <p:par>
                          <p:cTn id="8" fill="hold">
                            <p:stCondLst>
                              <p:cond delay="3700"/>
                            </p:stCondLst>
                            <p:childTnLst>
                              <p:par>
                                <p:cTn id="9" presetID="10" presetClass="entr" presetSubtype="0" fill="hold" nodeType="afterEffect">
                                  <p:stCondLst>
                                    <p:cond delay="0"/>
                                  </p:stCondLst>
                                  <p:childTnLst>
                                    <p:set>
                                      <p:cBhvr>
                                        <p:cTn id="10" dur="1" fill="hold">
                                          <p:stCondLst>
                                            <p:cond delay="0"/>
                                          </p:stCondLst>
                                        </p:cTn>
                                        <p:tgtEl>
                                          <p:spTgt spid="319"/>
                                        </p:tgtEl>
                                        <p:attrNameLst>
                                          <p:attrName>style.visibility</p:attrName>
                                        </p:attrNameLst>
                                      </p:cBhvr>
                                      <p:to>
                                        <p:strVal val="visible"/>
                                      </p:to>
                                    </p:set>
                                    <p:animEffect transition="in" filter="fade">
                                      <p:cBhvr>
                                        <p:cTn id="11" dur="17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Bilan financier 2019-2020</a:t>
            </a:r>
            <a:endParaRPr/>
          </a:p>
        </p:txBody>
      </p:sp>
      <p:sp>
        <p:nvSpPr>
          <p:cNvPr id="325" name="Google Shape;325;p17"/>
          <p:cNvSpPr txBox="1"/>
          <p:nvPr/>
        </p:nvSpPr>
        <p:spPr>
          <a:xfrm>
            <a:off x="813625" y="1499900"/>
            <a:ext cx="7237800" cy="92370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300" dirty="0">
                <a:solidFill>
                  <a:schemeClr val="dk2"/>
                </a:solidFill>
                <a:latin typeface="Nunito"/>
                <a:ea typeface="Nunito"/>
                <a:cs typeface="Nunito"/>
                <a:sym typeface="Nunito"/>
              </a:rPr>
              <a:t>Recettes : total de 11 </a:t>
            </a:r>
            <a:r>
              <a:rPr lang="fr" sz="1300" dirty="0" smtClean="0">
                <a:solidFill>
                  <a:schemeClr val="dk2"/>
                </a:solidFill>
                <a:latin typeface="Nunito"/>
                <a:ea typeface="Nunito"/>
                <a:cs typeface="Nunito"/>
                <a:sym typeface="Nunito"/>
              </a:rPr>
              <a:t>553.72€ </a:t>
            </a:r>
            <a:r>
              <a:rPr lang="fr" sz="1300" dirty="0">
                <a:solidFill>
                  <a:schemeClr val="dk2"/>
                </a:solidFill>
                <a:latin typeface="Nunito"/>
                <a:ea typeface="Nunito"/>
                <a:cs typeface="Nunito"/>
                <a:sym typeface="Nunito"/>
              </a:rPr>
              <a:t>(adhésions 6920€, photos de classe 1093€, distributeurs de boissons 1706€ et vente de la cafétéria </a:t>
            </a:r>
            <a:r>
              <a:rPr lang="fr" sz="1300" dirty="0" smtClean="0">
                <a:solidFill>
                  <a:schemeClr val="dk2"/>
                </a:solidFill>
                <a:latin typeface="Nunito"/>
                <a:ea typeface="Nunito"/>
                <a:cs typeface="Nunito"/>
                <a:sym typeface="Nunito"/>
              </a:rPr>
              <a:t>1833€</a:t>
            </a:r>
            <a:r>
              <a:rPr lang="fr" sz="1300" dirty="0">
                <a:solidFill>
                  <a:schemeClr val="dk2"/>
                </a:solidFill>
                <a:latin typeface="Nunito"/>
                <a:ea typeface="Nunito"/>
                <a:cs typeface="Nunito"/>
                <a:sym typeface="Nunito"/>
              </a:rPr>
              <a:t>)</a:t>
            </a:r>
            <a:endParaRPr sz="1300" dirty="0">
              <a:solidFill>
                <a:schemeClr val="dk2"/>
              </a:solidFill>
              <a:latin typeface="Nunito"/>
              <a:ea typeface="Nunito"/>
              <a:cs typeface="Nunito"/>
              <a:sym typeface="Nunito"/>
            </a:endParaRPr>
          </a:p>
          <a:p>
            <a:pPr marL="0" lvl="0" indent="0" algn="l" rtl="0">
              <a:lnSpc>
                <a:spcPct val="115000"/>
              </a:lnSpc>
              <a:spcBef>
                <a:spcPts val="1600"/>
              </a:spcBef>
              <a:spcAft>
                <a:spcPts val="1600"/>
              </a:spcAft>
              <a:buNone/>
            </a:pPr>
            <a:r>
              <a:rPr lang="fr" sz="1300" dirty="0">
                <a:solidFill>
                  <a:schemeClr val="dk2"/>
                </a:solidFill>
                <a:latin typeface="Nunito"/>
                <a:ea typeface="Nunito"/>
                <a:cs typeface="Nunito"/>
                <a:sym typeface="Nunito"/>
              </a:rPr>
              <a:t>Charges : total de </a:t>
            </a:r>
            <a:r>
              <a:rPr lang="fr" sz="1300" dirty="0" smtClean="0">
                <a:solidFill>
                  <a:schemeClr val="dk2"/>
                </a:solidFill>
                <a:latin typeface="Nunito"/>
                <a:ea typeface="Nunito"/>
                <a:cs typeface="Nunito"/>
                <a:sym typeface="Nunito"/>
              </a:rPr>
              <a:t>9054.81€</a:t>
            </a:r>
            <a:endParaRPr dirty="0">
              <a:latin typeface="Nunito"/>
              <a:ea typeface="Nunito"/>
              <a:cs typeface="Nunito"/>
              <a:sym typeface="Nunito"/>
            </a:endParaRPr>
          </a:p>
        </p:txBody>
      </p:sp>
      <p:pic>
        <p:nvPicPr>
          <p:cNvPr id="326" name="Google Shape;326;p17"/>
          <p:cNvPicPr preferRelativeResize="0"/>
          <p:nvPr/>
        </p:nvPicPr>
        <p:blipFill>
          <a:blip r:embed="rId3">
            <a:alphaModFix/>
          </a:blip>
          <a:stretch>
            <a:fillRect/>
          </a:stretch>
        </p:blipFill>
        <p:spPr>
          <a:xfrm>
            <a:off x="691550" y="2780350"/>
            <a:ext cx="3492250" cy="1746125"/>
          </a:xfrm>
          <a:prstGeom prst="rect">
            <a:avLst/>
          </a:prstGeom>
          <a:noFill/>
          <a:ln>
            <a:noFill/>
          </a:ln>
        </p:spPr>
      </p:pic>
      <p:pic>
        <p:nvPicPr>
          <p:cNvPr id="327" name="Google Shape;327;p17"/>
          <p:cNvPicPr preferRelativeResize="0"/>
          <p:nvPr/>
        </p:nvPicPr>
        <p:blipFill>
          <a:blip r:embed="rId4">
            <a:alphaModFix/>
          </a:blip>
          <a:stretch>
            <a:fillRect/>
          </a:stretch>
        </p:blipFill>
        <p:spPr>
          <a:xfrm>
            <a:off x="4914988" y="2490263"/>
            <a:ext cx="3133725" cy="2152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700"/>
                                        <p:tgtEl>
                                          <p:spTgt spid="326"/>
                                        </p:tgtEl>
                                      </p:cBhvr>
                                    </p:animEffect>
                                  </p:childTnLst>
                                </p:cTn>
                              </p:par>
                              <p:par>
                                <p:cTn id="8" presetID="10" presetClass="entr" presetSubtype="0" fill="hold" nodeType="withEffect">
                                  <p:stCondLst>
                                    <p:cond delay="0"/>
                                  </p:stCondLst>
                                  <p:childTnLst>
                                    <p:set>
                                      <p:cBhvr>
                                        <p:cTn id="9" dur="1" fill="hold">
                                          <p:stCondLst>
                                            <p:cond delay="0"/>
                                          </p:stCondLst>
                                        </p:cTn>
                                        <p:tgtEl>
                                          <p:spTgt spid="327"/>
                                        </p:tgtEl>
                                        <p:attrNameLst>
                                          <p:attrName>style.visibility</p:attrName>
                                        </p:attrNameLst>
                                      </p:cBhvr>
                                      <p:to>
                                        <p:strVal val="visible"/>
                                      </p:to>
                                    </p:set>
                                    <p:animEffect transition="in" filter="fade">
                                      <p:cBhvr>
                                        <p:cTn id="10" dur="14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Nos ajustements au cours de l’année</a:t>
            </a:r>
            <a:endParaRPr/>
          </a:p>
        </p:txBody>
      </p:sp>
      <p:sp>
        <p:nvSpPr>
          <p:cNvPr id="333" name="Google Shape;333;p18"/>
          <p:cNvSpPr txBox="1">
            <a:spLocks noGrp="1"/>
          </p:cNvSpPr>
          <p:nvPr>
            <p:ph type="body" idx="1"/>
          </p:nvPr>
        </p:nvSpPr>
        <p:spPr>
          <a:xfrm>
            <a:off x="234125" y="1559925"/>
            <a:ext cx="7030500" cy="2541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fr" sz="1700"/>
              <a:t>Le </a:t>
            </a:r>
            <a:r>
              <a:rPr lang="fr" sz="1700" b="1"/>
              <a:t>prix de vente</a:t>
            </a:r>
            <a:r>
              <a:rPr lang="fr" sz="1700"/>
              <a:t> de plusieurs produits (barres chocolatés, canettes, bonbons, etc…)</a:t>
            </a:r>
            <a:endParaRPr sz="1700"/>
          </a:p>
          <a:p>
            <a:pPr marL="457200" lvl="0" indent="-336550" algn="l" rtl="0">
              <a:spcBef>
                <a:spcPts val="0"/>
              </a:spcBef>
              <a:spcAft>
                <a:spcPts val="0"/>
              </a:spcAft>
              <a:buSzPts val="1700"/>
              <a:buChar char="●"/>
            </a:pPr>
            <a:r>
              <a:rPr lang="fr" sz="1700"/>
              <a:t>L’arrivée de </a:t>
            </a:r>
            <a:r>
              <a:rPr lang="fr" sz="1700" b="1"/>
              <a:t>nouvelles marchandises </a:t>
            </a:r>
            <a:r>
              <a:rPr lang="fr" sz="1700"/>
              <a:t>(céréales, chips, kit-kat, etc…)</a:t>
            </a:r>
            <a:endParaRPr sz="1700"/>
          </a:p>
          <a:p>
            <a:pPr marL="457200" lvl="0" indent="-336550" algn="l" rtl="0">
              <a:spcBef>
                <a:spcPts val="0"/>
              </a:spcBef>
              <a:spcAft>
                <a:spcPts val="0"/>
              </a:spcAft>
              <a:buSzPts val="1700"/>
              <a:buChar char="●"/>
            </a:pPr>
            <a:r>
              <a:rPr lang="fr" sz="1700"/>
              <a:t>L’arrivée d’un </a:t>
            </a:r>
            <a:r>
              <a:rPr lang="fr" sz="1700" b="1"/>
              <a:t>nouveau règlement</a:t>
            </a:r>
            <a:r>
              <a:rPr lang="fr" sz="1700"/>
              <a:t> au sein du groupe </a:t>
            </a:r>
            <a:endParaRPr sz="1700"/>
          </a:p>
          <a:p>
            <a:pPr marL="457200" lvl="0" indent="-336550" algn="l" rtl="0">
              <a:spcBef>
                <a:spcPts val="0"/>
              </a:spcBef>
              <a:spcAft>
                <a:spcPts val="0"/>
              </a:spcAft>
              <a:buSzPts val="1700"/>
              <a:buChar char="●"/>
            </a:pPr>
            <a:r>
              <a:rPr lang="fr" sz="1700"/>
              <a:t>L’arrivée d’un </a:t>
            </a:r>
            <a:r>
              <a:rPr lang="fr" sz="1700" b="1"/>
              <a:t>nouveau règlement</a:t>
            </a:r>
            <a:r>
              <a:rPr lang="fr" sz="1700"/>
              <a:t> dans le </a:t>
            </a:r>
            <a:r>
              <a:rPr lang="fr" sz="1700" b="1"/>
              <a:t>foyer</a:t>
            </a:r>
            <a:endParaRPr sz="1700" b="1"/>
          </a:p>
          <a:p>
            <a:pPr marL="457200" lvl="0" indent="-336550" algn="l" rtl="0">
              <a:spcBef>
                <a:spcPts val="0"/>
              </a:spcBef>
              <a:spcAft>
                <a:spcPts val="0"/>
              </a:spcAft>
              <a:buSzPts val="1700"/>
              <a:buChar char="●"/>
            </a:pPr>
            <a:r>
              <a:rPr lang="fr" sz="1700" b="1"/>
              <a:t>Accès à la caisse réglementé</a:t>
            </a:r>
            <a:endParaRPr sz="1700"/>
          </a:p>
          <a:p>
            <a:pPr marL="457200" lvl="0" indent="-336550" algn="l" rtl="0">
              <a:spcBef>
                <a:spcPts val="0"/>
              </a:spcBef>
              <a:spcAft>
                <a:spcPts val="0"/>
              </a:spcAft>
              <a:buSzPts val="1700"/>
              <a:buChar char="●"/>
            </a:pPr>
            <a:r>
              <a:rPr lang="fr" sz="1700"/>
              <a:t>La distribution plus attentive des </a:t>
            </a:r>
            <a:r>
              <a:rPr lang="fr" sz="1700" b="1"/>
              <a:t>jeux de cartes</a:t>
            </a:r>
            <a:endParaRPr sz="1700" b="1"/>
          </a:p>
          <a:p>
            <a:pPr marL="457200" lvl="0" indent="-336550" algn="l" rtl="0">
              <a:spcBef>
                <a:spcPts val="0"/>
              </a:spcBef>
              <a:spcAft>
                <a:spcPts val="0"/>
              </a:spcAft>
              <a:buSzPts val="1700"/>
              <a:buChar char="●"/>
            </a:pPr>
            <a:r>
              <a:rPr lang="fr" sz="1700"/>
              <a:t>Le </a:t>
            </a:r>
            <a:r>
              <a:rPr lang="fr" sz="1700" b="1"/>
              <a:t>nombre de personnes autorisées</a:t>
            </a:r>
            <a:r>
              <a:rPr lang="fr" sz="1700"/>
              <a:t> dans le foyer</a:t>
            </a:r>
            <a:endParaRPr sz="1700"/>
          </a:p>
          <a:p>
            <a:pPr marL="3657600" lvl="0" indent="0" algn="l" rtl="0">
              <a:spcBef>
                <a:spcPts val="1600"/>
              </a:spcBef>
              <a:spcAft>
                <a:spcPts val="1600"/>
              </a:spcAft>
              <a:buNone/>
            </a:pPr>
            <a:r>
              <a:rPr lang="fr" sz="1700"/>
              <a:t>                </a:t>
            </a:r>
            <a:endParaRPr sz="1700"/>
          </a:p>
        </p:txBody>
      </p:sp>
      <p:pic>
        <p:nvPicPr>
          <p:cNvPr id="334" name="Google Shape;334;p18"/>
          <p:cNvPicPr preferRelativeResize="0"/>
          <p:nvPr/>
        </p:nvPicPr>
        <p:blipFill>
          <a:blip r:embed="rId3">
            <a:alphaModFix/>
          </a:blip>
          <a:stretch>
            <a:fillRect/>
          </a:stretch>
        </p:blipFill>
        <p:spPr>
          <a:xfrm>
            <a:off x="6792713" y="2721738"/>
            <a:ext cx="2219325" cy="2066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2100"/>
                                        <p:tgtEl>
                                          <p:spTgt spid="334"/>
                                        </p:tgtEl>
                                        <p:attrNameLst>
                                          <p:attrName>ppt_w</p:attrName>
                                        </p:attrNameLst>
                                      </p:cBhvr>
                                      <p:tavLst>
                                        <p:tav tm="0">
                                          <p:val>
                                            <p:strVal val="0"/>
                                          </p:val>
                                        </p:tav>
                                        <p:tav tm="100000">
                                          <p:val>
                                            <p:strVal val="#ppt_w"/>
                                          </p:val>
                                        </p:tav>
                                      </p:tavLst>
                                    </p:anim>
                                    <p:anim calcmode="lin" valueType="num">
                                      <p:cBhvr additive="base">
                                        <p:cTn id="8" dur="2100"/>
                                        <p:tgtEl>
                                          <p:spTgt spid="3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Nos (fameux) projets ! (½)</a:t>
            </a:r>
            <a:endParaRPr/>
          </a:p>
        </p:txBody>
      </p:sp>
      <p:pic>
        <p:nvPicPr>
          <p:cNvPr id="340" name="Google Shape;340;p19"/>
          <p:cNvPicPr preferRelativeResize="0"/>
          <p:nvPr/>
        </p:nvPicPr>
        <p:blipFill>
          <a:blip r:embed="rId3">
            <a:alphaModFix/>
          </a:blip>
          <a:stretch>
            <a:fillRect/>
          </a:stretch>
        </p:blipFill>
        <p:spPr>
          <a:xfrm>
            <a:off x="357825" y="1585538"/>
            <a:ext cx="2958650" cy="1972426"/>
          </a:xfrm>
          <a:prstGeom prst="rect">
            <a:avLst/>
          </a:prstGeom>
          <a:noFill/>
          <a:ln>
            <a:noFill/>
          </a:ln>
          <a:effectLst>
            <a:outerShdw blurRad="457200" dist="19050" dir="5400000" algn="bl" rotWithShape="0">
              <a:srgbClr val="000000">
                <a:alpha val="50000"/>
              </a:srgbClr>
            </a:outerShdw>
          </a:effectLst>
        </p:spPr>
      </p:pic>
      <p:sp>
        <p:nvSpPr>
          <p:cNvPr id="341" name="Google Shape;341;p19"/>
          <p:cNvSpPr txBox="1"/>
          <p:nvPr/>
        </p:nvSpPr>
        <p:spPr>
          <a:xfrm>
            <a:off x="1008975" y="3626250"/>
            <a:ext cx="11910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Disneyland </a:t>
            </a:r>
            <a:endParaRPr>
              <a:latin typeface="Nunito"/>
              <a:ea typeface="Nunito"/>
              <a:cs typeface="Nunito"/>
              <a:sym typeface="Nunito"/>
            </a:endParaRPr>
          </a:p>
        </p:txBody>
      </p:sp>
      <p:pic>
        <p:nvPicPr>
          <p:cNvPr id="342" name="Google Shape;342;p19"/>
          <p:cNvPicPr preferRelativeResize="0"/>
          <p:nvPr/>
        </p:nvPicPr>
        <p:blipFill>
          <a:blip r:embed="rId4">
            <a:alphaModFix/>
          </a:blip>
          <a:stretch>
            <a:fillRect/>
          </a:stretch>
        </p:blipFill>
        <p:spPr>
          <a:xfrm>
            <a:off x="3995425" y="1641825"/>
            <a:ext cx="1738299" cy="2171826"/>
          </a:xfrm>
          <a:prstGeom prst="rect">
            <a:avLst/>
          </a:prstGeom>
          <a:noFill/>
          <a:ln>
            <a:noFill/>
          </a:ln>
          <a:effectLst>
            <a:outerShdw blurRad="285750" dist="19050" dir="5400000" algn="bl" rotWithShape="0">
              <a:srgbClr val="000000">
                <a:alpha val="50000"/>
              </a:srgbClr>
            </a:outerShdw>
          </a:effectLst>
        </p:spPr>
      </p:pic>
      <p:sp>
        <p:nvSpPr>
          <p:cNvPr id="343" name="Google Shape;343;p19"/>
          <p:cNvSpPr txBox="1"/>
          <p:nvPr/>
        </p:nvSpPr>
        <p:spPr>
          <a:xfrm>
            <a:off x="4497200" y="3857600"/>
            <a:ext cx="1191000" cy="2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Noël</a:t>
            </a:r>
            <a:endParaRPr>
              <a:latin typeface="Nunito"/>
              <a:ea typeface="Nunito"/>
              <a:cs typeface="Nunito"/>
              <a:sym typeface="Nunito"/>
            </a:endParaRPr>
          </a:p>
        </p:txBody>
      </p:sp>
      <p:pic>
        <p:nvPicPr>
          <p:cNvPr id="344" name="Google Shape;344;p19"/>
          <p:cNvPicPr preferRelativeResize="0"/>
          <p:nvPr/>
        </p:nvPicPr>
        <p:blipFill>
          <a:blip r:embed="rId5">
            <a:alphaModFix/>
          </a:blip>
          <a:stretch>
            <a:fillRect/>
          </a:stretch>
        </p:blipFill>
        <p:spPr>
          <a:xfrm>
            <a:off x="6198000" y="1144725"/>
            <a:ext cx="2220324" cy="2854051"/>
          </a:xfrm>
          <a:prstGeom prst="rect">
            <a:avLst/>
          </a:prstGeom>
          <a:noFill/>
          <a:ln>
            <a:noFill/>
          </a:ln>
        </p:spPr>
      </p:pic>
      <p:sp>
        <p:nvSpPr>
          <p:cNvPr id="345" name="Google Shape;345;p19"/>
          <p:cNvSpPr txBox="1"/>
          <p:nvPr/>
        </p:nvSpPr>
        <p:spPr>
          <a:xfrm>
            <a:off x="6198000" y="3815900"/>
            <a:ext cx="20331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Des sweats avec notre logo !</a:t>
            </a:r>
            <a:endParaRPr>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1000"/>
                                        <p:tgtEl>
                                          <p:spTgt spid="34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 calcmode="lin" valueType="num">
                                      <p:cBhvr additive="base">
                                        <p:cTn id="11" dur="1900"/>
                                        <p:tgtEl>
                                          <p:spTgt spid="342"/>
                                        </p:tgtEl>
                                        <p:attrNameLst>
                                          <p:attrName>ppt_x</p:attrName>
                                        </p:attrNameLst>
                                      </p:cBhvr>
                                      <p:tavLst>
                                        <p:tav tm="0">
                                          <p:val>
                                            <p:strVal val="#ppt_x-1"/>
                                          </p:val>
                                        </p:tav>
                                        <p:tav tm="100000">
                                          <p:val>
                                            <p:strVal val="#ppt_x"/>
                                          </p:val>
                                        </p:tav>
                                      </p:tavLst>
                                    </p:anim>
                                  </p:childTnLst>
                                </p:cTn>
                              </p:par>
                            </p:childTnLst>
                          </p:cTn>
                        </p:par>
                        <p:par>
                          <p:cTn id="12" fill="hold">
                            <p:stCondLst>
                              <p:cond delay="2900"/>
                            </p:stCondLst>
                            <p:childTnLst>
                              <p:par>
                                <p:cTn id="13" presetID="2" presetClass="entr" presetSubtype="8" fill="hold" nodeType="afterEffect">
                                  <p:stCondLst>
                                    <p:cond delay="0"/>
                                  </p:stCondLst>
                                  <p:childTnLst>
                                    <p:set>
                                      <p:cBhvr>
                                        <p:cTn id="14" dur="1" fill="hold">
                                          <p:stCondLst>
                                            <p:cond delay="0"/>
                                          </p:stCondLst>
                                        </p:cTn>
                                        <p:tgtEl>
                                          <p:spTgt spid="344"/>
                                        </p:tgtEl>
                                        <p:attrNameLst>
                                          <p:attrName>style.visibility</p:attrName>
                                        </p:attrNameLst>
                                      </p:cBhvr>
                                      <p:to>
                                        <p:strVal val="visible"/>
                                      </p:to>
                                    </p:set>
                                    <p:anim calcmode="lin" valueType="num">
                                      <p:cBhvr additive="base">
                                        <p:cTn id="15" dur="2100"/>
                                        <p:tgtEl>
                                          <p:spTgt spid="3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Nos (fameux) projets ! (2/2) </a:t>
            </a:r>
            <a:endParaRPr/>
          </a:p>
        </p:txBody>
      </p:sp>
      <p:pic>
        <p:nvPicPr>
          <p:cNvPr id="351" name="Google Shape;351;p20"/>
          <p:cNvPicPr preferRelativeResize="0"/>
          <p:nvPr/>
        </p:nvPicPr>
        <p:blipFill>
          <a:blip r:embed="rId3">
            <a:alphaModFix/>
          </a:blip>
          <a:stretch>
            <a:fillRect/>
          </a:stretch>
        </p:blipFill>
        <p:spPr>
          <a:xfrm>
            <a:off x="303500" y="1393050"/>
            <a:ext cx="2316925" cy="3277275"/>
          </a:xfrm>
          <a:prstGeom prst="rect">
            <a:avLst/>
          </a:prstGeom>
          <a:noFill/>
          <a:ln>
            <a:noFill/>
          </a:ln>
          <a:effectLst>
            <a:outerShdw blurRad="57150" dist="19050" dir="5400000" algn="bl" rotWithShape="0">
              <a:srgbClr val="000000">
                <a:alpha val="50000"/>
              </a:srgbClr>
            </a:outerShdw>
          </a:effectLst>
        </p:spPr>
      </p:pic>
      <p:pic>
        <p:nvPicPr>
          <p:cNvPr id="352" name="Google Shape;352;p20"/>
          <p:cNvPicPr preferRelativeResize="0"/>
          <p:nvPr/>
        </p:nvPicPr>
        <p:blipFill rotWithShape="1">
          <a:blip r:embed="rId4">
            <a:alphaModFix/>
          </a:blip>
          <a:srcRect b="24698"/>
          <a:stretch/>
        </p:blipFill>
        <p:spPr>
          <a:xfrm>
            <a:off x="2992825" y="1441400"/>
            <a:ext cx="1905000" cy="2249050"/>
          </a:xfrm>
          <a:prstGeom prst="rect">
            <a:avLst/>
          </a:prstGeom>
          <a:noFill/>
          <a:ln>
            <a:noFill/>
          </a:ln>
        </p:spPr>
      </p:pic>
      <p:sp>
        <p:nvSpPr>
          <p:cNvPr id="353" name="Google Shape;353;p20"/>
          <p:cNvSpPr/>
          <p:nvPr/>
        </p:nvSpPr>
        <p:spPr>
          <a:xfrm>
            <a:off x="3497725" y="2662313"/>
            <a:ext cx="895200" cy="834600"/>
          </a:xfrm>
          <a:prstGeom prst="hear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20"/>
          <p:cNvPicPr preferRelativeResize="0"/>
          <p:nvPr/>
        </p:nvPicPr>
        <p:blipFill>
          <a:blip r:embed="rId5">
            <a:alphaModFix/>
          </a:blip>
          <a:stretch>
            <a:fillRect/>
          </a:stretch>
        </p:blipFill>
        <p:spPr>
          <a:xfrm>
            <a:off x="5376450" y="1484775"/>
            <a:ext cx="2619375" cy="1743075"/>
          </a:xfrm>
          <a:prstGeom prst="rect">
            <a:avLst/>
          </a:prstGeom>
          <a:noFill/>
          <a:ln>
            <a:noFill/>
          </a:ln>
          <a:effectLst>
            <a:outerShdw blurRad="57150" dist="19050" dir="5400000" algn="bl" rotWithShape="0">
              <a:srgbClr val="000000">
                <a:alpha val="50000"/>
              </a:srgbClr>
            </a:outerShdw>
          </a:effectLst>
        </p:spPr>
      </p:pic>
      <p:sp>
        <p:nvSpPr>
          <p:cNvPr id="355" name="Google Shape;355;p20"/>
          <p:cNvSpPr txBox="1"/>
          <p:nvPr/>
        </p:nvSpPr>
        <p:spPr>
          <a:xfrm>
            <a:off x="6273875" y="3227850"/>
            <a:ext cx="1130400" cy="4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Astérix</a:t>
            </a:r>
            <a:endParaRPr>
              <a:latin typeface="Nunito"/>
              <a:ea typeface="Nunito"/>
              <a:cs typeface="Nunito"/>
              <a:sym typeface="Nunito"/>
            </a:endParaRPr>
          </a:p>
        </p:txBody>
      </p:sp>
      <p:sp>
        <p:nvSpPr>
          <p:cNvPr id="356" name="Google Shape;356;p20"/>
          <p:cNvSpPr txBox="1"/>
          <p:nvPr/>
        </p:nvSpPr>
        <p:spPr>
          <a:xfrm>
            <a:off x="3023175" y="3944875"/>
            <a:ext cx="55950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b="1">
                <a:latin typeface="Amatic SC"/>
                <a:ea typeface="Amatic SC"/>
                <a:cs typeface="Amatic SC"/>
                <a:sym typeface="Amatic SC"/>
              </a:rPr>
              <a:t>Projets qui ne virent malheureusement pas le jour </a:t>
            </a:r>
            <a:r>
              <a:rPr lang="fr" sz="2300" b="1">
                <a:latin typeface="Amatic SC"/>
                <a:ea typeface="Amatic SC"/>
                <a:cs typeface="Amatic SC"/>
                <a:sym typeface="Amatic SC"/>
              </a:rPr>
              <a:t>!</a:t>
            </a:r>
            <a:endParaRPr sz="2300" b="1">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51"/>
                                        </p:tgtEl>
                                        <p:attrNameLst>
                                          <p:attrName>style.visibility</p:attrName>
                                        </p:attrNameLst>
                                      </p:cBhvr>
                                      <p:to>
                                        <p:strVal val="visible"/>
                                      </p:to>
                                    </p:set>
                                    <p:anim calcmode="lin" valueType="num">
                                      <p:cBhvr additive="base">
                                        <p:cTn id="9" dur="1000"/>
                                        <p:tgtEl>
                                          <p:spTgt spid="351"/>
                                        </p:tgtEl>
                                        <p:attrNameLst>
                                          <p:attrName>ppt_x</p:attrName>
                                        </p:attrNameLst>
                                      </p:cBhvr>
                                      <p:tavLst>
                                        <p:tav tm="0">
                                          <p:val>
                                            <p:strVal val="#ppt_x-1"/>
                                          </p:val>
                                        </p:tav>
                                        <p:tav tm="100000">
                                          <p:val>
                                            <p:strVal val="#ppt_x"/>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52"/>
                                        </p:tgtEl>
                                        <p:attrNameLst>
                                          <p:attrName>style.visibility</p:attrName>
                                        </p:attrNameLst>
                                      </p:cBhvr>
                                      <p:to>
                                        <p:strVal val="visible"/>
                                      </p:to>
                                    </p:set>
                                    <p:anim calcmode="lin" valueType="num">
                                      <p:cBhvr additive="base">
                                        <p:cTn id="13" dur="1800"/>
                                        <p:tgtEl>
                                          <p:spTgt spid="352"/>
                                        </p:tgtEl>
                                        <p:attrNameLst>
                                          <p:attrName>ppt_x</p:attrName>
                                        </p:attrNameLst>
                                      </p:cBhvr>
                                      <p:tavLst>
                                        <p:tav tm="0">
                                          <p:val>
                                            <p:strVal val="#ppt_x-1"/>
                                          </p:val>
                                        </p:tav>
                                        <p:tav tm="100000">
                                          <p:val>
                                            <p:strVal val="#ppt_x"/>
                                          </p:val>
                                        </p:tav>
                                      </p:tavLst>
                                    </p:anim>
                                  </p:childTnLst>
                                </p:cTn>
                              </p:par>
                            </p:childTnLst>
                          </p:cTn>
                        </p:par>
                        <p:par>
                          <p:cTn id="14" fill="hold">
                            <p:stCondLst>
                              <p:cond delay="2800"/>
                            </p:stCondLst>
                            <p:childTnLst>
                              <p:par>
                                <p:cTn id="15" presetID="2" presetClass="entr" presetSubtype="8" fill="hold" nodeType="afterEffect">
                                  <p:stCondLst>
                                    <p:cond delay="0"/>
                                  </p:stCondLst>
                                  <p:childTnLst>
                                    <p:set>
                                      <p:cBhvr>
                                        <p:cTn id="16" dur="1" fill="hold">
                                          <p:stCondLst>
                                            <p:cond delay="0"/>
                                          </p:stCondLst>
                                        </p:cTn>
                                        <p:tgtEl>
                                          <p:spTgt spid="354"/>
                                        </p:tgtEl>
                                        <p:attrNameLst>
                                          <p:attrName>style.visibility</p:attrName>
                                        </p:attrNameLst>
                                      </p:cBhvr>
                                      <p:to>
                                        <p:strVal val="visible"/>
                                      </p:to>
                                    </p:set>
                                    <p:anim calcmode="lin" valueType="num">
                                      <p:cBhvr additive="base">
                                        <p:cTn id="17" dur="2400"/>
                                        <p:tgtEl>
                                          <p:spTgt spid="3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Quelques avis...</a:t>
            </a:r>
            <a:endParaRPr/>
          </a:p>
        </p:txBody>
      </p:sp>
      <p:sp>
        <p:nvSpPr>
          <p:cNvPr id="362" name="Google Shape;362;p21"/>
          <p:cNvSpPr txBox="1"/>
          <p:nvPr/>
        </p:nvSpPr>
        <p:spPr>
          <a:xfrm>
            <a:off x="462775" y="1585525"/>
            <a:ext cx="2116500" cy="2708400"/>
          </a:xfrm>
          <a:prstGeom prst="rect">
            <a:avLst/>
          </a:prstGeom>
          <a:solidFill>
            <a:srgbClr val="EAD1D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La présidente de l’année précédente, Cassandra C. regrette cette “année catastrophique” à cause des problèmes rencontrés, comme la gestion, les désaccords  ceux qui ne faisait rien”, etc...Bien qu’elle est apportée son maximum pendant 4 ans à la MDL du lycée.</a:t>
            </a:r>
            <a:endParaRPr>
              <a:latin typeface="Nunito"/>
              <a:ea typeface="Nunito"/>
              <a:cs typeface="Nunito"/>
              <a:sym typeface="Nunito"/>
            </a:endParaRPr>
          </a:p>
        </p:txBody>
      </p:sp>
      <p:sp>
        <p:nvSpPr>
          <p:cNvPr id="363" name="Google Shape;363;p21"/>
          <p:cNvSpPr txBox="1"/>
          <p:nvPr/>
        </p:nvSpPr>
        <p:spPr>
          <a:xfrm>
            <a:off x="2951075" y="1585525"/>
            <a:ext cx="2055900" cy="33075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L</a:t>
            </a:r>
            <a:r>
              <a:rPr lang="fr" sz="1300">
                <a:latin typeface="Nunito"/>
                <a:ea typeface="Nunito"/>
                <a:cs typeface="Nunito"/>
                <a:sym typeface="Nunito"/>
              </a:rPr>
              <a:t>a CPE Madame Gary</a:t>
            </a:r>
            <a:endParaRPr sz="1300">
              <a:latin typeface="Nunito"/>
              <a:ea typeface="Nunito"/>
              <a:cs typeface="Nunito"/>
              <a:sym typeface="Nunito"/>
            </a:endParaRPr>
          </a:p>
          <a:p>
            <a:pPr marL="0" lvl="0" indent="0" algn="l" rtl="0">
              <a:spcBef>
                <a:spcPts val="0"/>
              </a:spcBef>
              <a:spcAft>
                <a:spcPts val="0"/>
              </a:spcAft>
              <a:buNone/>
            </a:pPr>
            <a:r>
              <a:rPr lang="fr" sz="1300">
                <a:latin typeface="Nunito"/>
                <a:ea typeface="Nunito"/>
                <a:cs typeface="Nunito"/>
                <a:sym typeface="Nunito"/>
              </a:rPr>
              <a:t>Une équipe dynamique avec de nombreux projets en tête, certains ont été “confinés”. La difficulté reste l’organisation et la répartition des tâches au sein d’une équipe. Le besoin d’un encadrant adulte demeure et permet de réguler les tensions. Ce fût un plaisir de partager cette année exceptionnelle avec les membres du bureau.</a:t>
            </a:r>
            <a:endParaRPr sz="1300">
              <a:latin typeface="Nunito"/>
              <a:ea typeface="Nunito"/>
              <a:cs typeface="Nunito"/>
              <a:sym typeface="Nunito"/>
            </a:endParaRPr>
          </a:p>
        </p:txBody>
      </p:sp>
      <p:sp>
        <p:nvSpPr>
          <p:cNvPr id="364" name="Google Shape;364;p21"/>
          <p:cNvSpPr txBox="1"/>
          <p:nvPr/>
        </p:nvSpPr>
        <p:spPr>
          <a:xfrm>
            <a:off x="5378775" y="1597875"/>
            <a:ext cx="2177100" cy="2680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Nunito"/>
                <a:ea typeface="Nunito"/>
                <a:cs typeface="Nunito"/>
                <a:sym typeface="Nunito"/>
              </a:rPr>
              <a:t>Un des membres actifs, </a:t>
            </a:r>
            <a:r>
              <a:rPr lang="fr" sz="1200">
                <a:latin typeface="Nunito"/>
                <a:ea typeface="Nunito"/>
                <a:cs typeface="Nunito"/>
                <a:sym typeface="Nunito"/>
              </a:rPr>
              <a:t>Romain </a:t>
            </a:r>
            <a:r>
              <a:rPr lang="fr">
                <a:latin typeface="Nunito"/>
                <a:ea typeface="Nunito"/>
                <a:cs typeface="Nunito"/>
                <a:sym typeface="Nunito"/>
              </a:rPr>
              <a:t> a vraiment apprécié faire partie de l’association bien que “l’ambiance était tendue vers la fin” et de s’y être engagé. Il pense également se présenter cette année au bureau ou en tant que membre actif.</a:t>
            </a:r>
            <a:endParaRPr>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406</Words>
  <Application>Microsoft Office PowerPoint</Application>
  <PresentationFormat>Affichage à l'écran (16:9)</PresentationFormat>
  <Paragraphs>54</Paragraphs>
  <Slides>9</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Maven Pro</vt:lpstr>
      <vt:lpstr>Nunito</vt:lpstr>
      <vt:lpstr>Roboto</vt:lpstr>
      <vt:lpstr>Amatic SC</vt:lpstr>
      <vt:lpstr>Momentum</vt:lpstr>
      <vt:lpstr>La MDL 2019-2020</vt:lpstr>
      <vt:lpstr>SOMMAIRE rapide.</vt:lpstr>
      <vt:lpstr>Qui était à la MDL 2019-2020 ?</vt:lpstr>
      <vt:lpstr>Notre budget</vt:lpstr>
      <vt:lpstr>Bilan financier 2019-2020</vt:lpstr>
      <vt:lpstr>Nos ajustements au cours de l’année</vt:lpstr>
      <vt:lpstr>Nos (fameux) projets ! (½)</vt:lpstr>
      <vt:lpstr>Nos (fameux) projets ! (2/2) </vt:lpstr>
      <vt:lpstr>Quelques avis...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MDL 2019-2020</dc:title>
  <dc:creator>cpe2</dc:creator>
  <cp:lastModifiedBy>cpe2</cp:lastModifiedBy>
  <cp:revision>2</cp:revision>
  <dcterms:modified xsi:type="dcterms:W3CDTF">2020-06-12T13:59:36Z</dcterms:modified>
</cp:coreProperties>
</file>